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1" r:id="rId6"/>
    <p:sldId id="266" r:id="rId7"/>
    <p:sldId id="265" r:id="rId8"/>
    <p:sldId id="267" r:id="rId9"/>
    <p:sldId id="268" r:id="rId10"/>
    <p:sldId id="260" r:id="rId11"/>
    <p:sldId id="264"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12" autoAdjust="0"/>
  </p:normalViewPr>
  <p:slideViewPr>
    <p:cSldViewPr snapToGrid="0" snapToObjects="1">
      <p:cViewPr>
        <p:scale>
          <a:sx n="36" d="100"/>
          <a:sy n="36" d="100"/>
        </p:scale>
        <p:origin x="-2040" y="-7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274B7D-4073-0545-8335-BECF5F5E067A}" type="datetimeFigureOut">
              <a:rPr lang="en-US" smtClean="0"/>
              <a:t>5/11/2012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D693C5-9331-8941-979B-B3B1E98FBD5C}" type="slidenum">
              <a:rPr lang="en-US" smtClean="0"/>
              <a:t>‹#›</a:t>
            </a:fld>
            <a:endParaRPr lang="en-US"/>
          </a:p>
        </p:txBody>
      </p:sp>
    </p:spTree>
    <p:extLst>
      <p:ext uri="{BB962C8B-B14F-4D97-AF65-F5344CB8AC3E}">
        <p14:creationId xmlns:p14="http://schemas.microsoft.com/office/powerpoint/2010/main" val="9312206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7D693C5-9331-8941-979B-B3B1E98FBD5C}" type="slidenum">
              <a:rPr lang="en-US" smtClean="0"/>
              <a:t>1</a:t>
            </a:fld>
            <a:endParaRPr lang="en-US"/>
          </a:p>
        </p:txBody>
      </p:sp>
    </p:spTree>
    <p:extLst>
      <p:ext uri="{BB962C8B-B14F-4D97-AF65-F5344CB8AC3E}">
        <p14:creationId xmlns:p14="http://schemas.microsoft.com/office/powerpoint/2010/main" val="3051928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smtClean="0"/>
          </a:p>
        </p:txBody>
      </p:sp>
      <p:sp>
        <p:nvSpPr>
          <p:cNvPr id="4" name="Slide Number Placeholder 3"/>
          <p:cNvSpPr>
            <a:spLocks noGrp="1"/>
          </p:cNvSpPr>
          <p:nvPr>
            <p:ph type="sldNum" sz="quarter" idx="10"/>
          </p:nvPr>
        </p:nvSpPr>
        <p:spPr/>
        <p:txBody>
          <a:bodyPr/>
          <a:lstStyle/>
          <a:p>
            <a:fld id="{A7D693C5-9331-8941-979B-B3B1E98FBD5C}" type="slidenum">
              <a:rPr lang="en-US" smtClean="0"/>
              <a:t>2</a:t>
            </a:fld>
            <a:endParaRPr lang="en-US"/>
          </a:p>
        </p:txBody>
      </p:sp>
    </p:spTree>
    <p:extLst>
      <p:ext uri="{BB962C8B-B14F-4D97-AF65-F5344CB8AC3E}">
        <p14:creationId xmlns:p14="http://schemas.microsoft.com/office/powerpoint/2010/main" val="115464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smtClean="0"/>
              <a:t>Freeware– author chooses to give away software for free but with a standard </a:t>
            </a:r>
            <a:r>
              <a:rPr lang="en-US" baseline="0" dirty="0" err="1" smtClean="0"/>
              <a:t>licence</a:t>
            </a:r>
            <a:r>
              <a:rPr lang="en-US" baseline="0" dirty="0" smtClean="0"/>
              <a:t> and keeps the code and the right to adapt the software </a:t>
            </a:r>
            <a:r>
              <a:rPr lang="en-US" baseline="0" dirty="0" err="1" smtClean="0"/>
              <a:t>etc</a:t>
            </a:r>
            <a:endParaRPr lang="en-US" baseline="0" dirty="0" smtClean="0"/>
          </a:p>
          <a:p>
            <a:pPr marL="0" indent="0">
              <a:buFontTx/>
              <a:buNone/>
            </a:pPr>
            <a:r>
              <a:rPr lang="en-US" baseline="0" dirty="0" smtClean="0"/>
              <a:t>Public Domain – the software is free and has no copyright so can be used by others in other applications</a:t>
            </a:r>
          </a:p>
        </p:txBody>
      </p:sp>
      <p:sp>
        <p:nvSpPr>
          <p:cNvPr id="4" name="Slide Number Placeholder 3"/>
          <p:cNvSpPr>
            <a:spLocks noGrp="1"/>
          </p:cNvSpPr>
          <p:nvPr>
            <p:ph type="sldNum" sz="quarter" idx="10"/>
          </p:nvPr>
        </p:nvSpPr>
        <p:spPr/>
        <p:txBody>
          <a:bodyPr/>
          <a:lstStyle/>
          <a:p>
            <a:fld id="{A7D693C5-9331-8941-979B-B3B1E98FBD5C}" type="slidenum">
              <a:rPr lang="en-US" smtClean="0"/>
              <a:t>3</a:t>
            </a:fld>
            <a:endParaRPr lang="en-US"/>
          </a:p>
        </p:txBody>
      </p:sp>
    </p:spTree>
    <p:extLst>
      <p:ext uri="{BB962C8B-B14F-4D97-AF65-F5344CB8AC3E}">
        <p14:creationId xmlns:p14="http://schemas.microsoft.com/office/powerpoint/2010/main" val="1951813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693C5-9331-8941-979B-B3B1E98FBD5C}" type="slidenum">
              <a:rPr lang="en-US" smtClean="0"/>
              <a:t>4</a:t>
            </a:fld>
            <a:endParaRPr lang="en-US"/>
          </a:p>
        </p:txBody>
      </p:sp>
    </p:spTree>
    <p:extLst>
      <p:ext uri="{BB962C8B-B14F-4D97-AF65-F5344CB8AC3E}">
        <p14:creationId xmlns:p14="http://schemas.microsoft.com/office/powerpoint/2010/main" val="598961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“Eric Raymond, in The Cathedral and the Bazaar, states that a necessary pre-condition for success is having 'something runnable and testable to play with'. It should be noted that 'runnable' does not mean perfect or even complete. 'Release early and often' is a well-known mantra of open source development, not least because doing so can attract invaluable early feedback and build confidence in the project. For this reason, communities should not be fearful or hesitant about putting out materials early; significant benefits can be </a:t>
            </a:r>
            <a:r>
              <a:rPr lang="en-US" dirty="0" err="1" smtClean="0"/>
              <a:t>realised</a:t>
            </a:r>
            <a:r>
              <a:rPr lang="en-US" dirty="0" smtClean="0"/>
              <a:t> by early releases provided expectations are managed clearly and truthfully.”  OSS Watch </a:t>
            </a:r>
          </a:p>
          <a:p>
            <a:endParaRPr lang="en-US" dirty="0"/>
          </a:p>
        </p:txBody>
      </p:sp>
      <p:sp>
        <p:nvSpPr>
          <p:cNvPr id="4" name="Slide Number Placeholder 3"/>
          <p:cNvSpPr>
            <a:spLocks noGrp="1"/>
          </p:cNvSpPr>
          <p:nvPr>
            <p:ph type="sldNum" sz="quarter" idx="10"/>
          </p:nvPr>
        </p:nvSpPr>
        <p:spPr/>
        <p:txBody>
          <a:bodyPr/>
          <a:lstStyle/>
          <a:p>
            <a:fld id="{A7D693C5-9331-8941-979B-B3B1E98FBD5C}" type="slidenum">
              <a:rPr lang="en-US" smtClean="0"/>
              <a:t>5</a:t>
            </a:fld>
            <a:endParaRPr lang="en-US"/>
          </a:p>
        </p:txBody>
      </p:sp>
    </p:spTree>
    <p:extLst>
      <p:ext uri="{BB962C8B-B14F-4D97-AF65-F5344CB8AC3E}">
        <p14:creationId xmlns:p14="http://schemas.microsoft.com/office/powerpoint/2010/main" val="293811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smtClean="0">
                <a:solidFill>
                  <a:schemeClr val="tx1"/>
                </a:solidFill>
                <a:latin typeface="+mn-lt"/>
                <a:ea typeface="+mn-ea"/>
                <a:cs typeface="+mn-cs"/>
              </a:rPr>
              <a:t>“... codebases that are more modular or have more option value increase developers’ incentives to join and to remain involved in an open source development effort; and decrease the amount of free-riding in equilibrium.’</a:t>
            </a:r>
          </a:p>
          <a:p>
            <a:endParaRPr lang="en-US" sz="1200" b="0" i="1"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Architecture of Participation:</a:t>
            </a:r>
          </a:p>
          <a:p>
            <a:r>
              <a:rPr lang="en-US" sz="1200" b="0" i="0" u="none" strike="noStrike" kern="1200" baseline="0" dirty="0" smtClean="0">
                <a:solidFill>
                  <a:schemeClr val="tx1"/>
                </a:solidFill>
                <a:latin typeface="+mn-lt"/>
                <a:ea typeface="+mn-ea"/>
                <a:cs typeface="+mn-cs"/>
              </a:rPr>
              <a:t>Does Code Architecture Mitigate Free Riding in the</a:t>
            </a:r>
          </a:p>
          <a:p>
            <a:r>
              <a:rPr lang="en-US" sz="1200" b="0" i="0" u="none" strike="noStrike" kern="1200" baseline="0" dirty="0" smtClean="0">
                <a:solidFill>
                  <a:schemeClr val="tx1"/>
                </a:solidFill>
                <a:latin typeface="+mn-lt"/>
                <a:ea typeface="+mn-ea"/>
                <a:cs typeface="+mn-cs"/>
              </a:rPr>
              <a:t>Open Source Development Model</a:t>
            </a:r>
          </a:p>
          <a:p>
            <a:r>
              <a:rPr lang="en-US" sz="1200" b="0" i="0" u="none" strike="noStrike" kern="1200" baseline="0" dirty="0" smtClean="0">
                <a:solidFill>
                  <a:schemeClr val="tx1"/>
                </a:solidFill>
                <a:latin typeface="+mn-lt"/>
                <a:ea typeface="+mn-ea"/>
                <a:cs typeface="+mn-cs"/>
              </a:rPr>
              <a:t>Baldwin and Clark, 2005</a:t>
            </a:r>
          </a:p>
          <a:p>
            <a:r>
              <a:rPr lang="en-US" sz="1200" b="0" i="0" u="none" strike="noStrike" kern="1200" baseline="0" dirty="0" smtClean="0">
                <a:solidFill>
                  <a:schemeClr val="tx1"/>
                </a:solidFill>
                <a:latin typeface="+mn-lt"/>
                <a:ea typeface="+mn-ea"/>
                <a:cs typeface="+mn-cs"/>
              </a:rPr>
              <a:t>http://</a:t>
            </a:r>
            <a:r>
              <a:rPr lang="en-US" sz="1200" b="0" i="0" u="none" strike="noStrike" kern="1200" baseline="0" dirty="0" err="1" smtClean="0">
                <a:solidFill>
                  <a:schemeClr val="tx1"/>
                </a:solidFill>
                <a:latin typeface="+mn-lt"/>
                <a:ea typeface="+mn-ea"/>
                <a:cs typeface="+mn-cs"/>
              </a:rPr>
              <a:t>www.people.hbs.edu</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cbaldwin</a:t>
            </a:r>
            <a:r>
              <a:rPr lang="en-US" sz="1200" b="0" i="0" u="none" strike="noStrike" kern="1200" baseline="0" dirty="0" smtClean="0">
                <a:solidFill>
                  <a:schemeClr val="tx1"/>
                </a:solidFill>
                <a:latin typeface="+mn-lt"/>
                <a:ea typeface="+mn-ea"/>
                <a:cs typeface="+mn-cs"/>
              </a:rPr>
              <a:t>/DR2/</a:t>
            </a:r>
            <a:r>
              <a:rPr lang="en-US" sz="1200" b="0" i="0" u="none" strike="noStrike" kern="1200" baseline="0" dirty="0" err="1" smtClean="0">
                <a:solidFill>
                  <a:schemeClr val="tx1"/>
                </a:solidFill>
                <a:latin typeface="+mn-lt"/>
                <a:ea typeface="+mn-ea"/>
                <a:cs typeface="+mn-cs"/>
              </a:rPr>
              <a:t>BaldwinArchPartAll.pdf</a:t>
            </a:r>
            <a:endParaRPr lang="en-US" dirty="0"/>
          </a:p>
        </p:txBody>
      </p:sp>
      <p:sp>
        <p:nvSpPr>
          <p:cNvPr id="4" name="Slide Number Placeholder 3"/>
          <p:cNvSpPr>
            <a:spLocks noGrp="1"/>
          </p:cNvSpPr>
          <p:nvPr>
            <p:ph type="sldNum" sz="quarter" idx="10"/>
          </p:nvPr>
        </p:nvSpPr>
        <p:spPr/>
        <p:txBody>
          <a:bodyPr/>
          <a:lstStyle/>
          <a:p>
            <a:fld id="{A7D693C5-9331-8941-979B-B3B1E98FBD5C}" type="slidenum">
              <a:rPr lang="en-US" smtClean="0"/>
              <a:t>7</a:t>
            </a:fld>
            <a:endParaRPr lang="en-US"/>
          </a:p>
        </p:txBody>
      </p:sp>
    </p:spTree>
    <p:extLst>
      <p:ext uri="{BB962C8B-B14F-4D97-AF65-F5344CB8AC3E}">
        <p14:creationId xmlns:p14="http://schemas.microsoft.com/office/powerpoint/2010/main" val="3857793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693C5-9331-8941-979B-B3B1E98FBD5C}" type="slidenum">
              <a:rPr lang="en-US" smtClean="0"/>
              <a:t>10</a:t>
            </a:fld>
            <a:endParaRPr lang="en-US"/>
          </a:p>
        </p:txBody>
      </p:sp>
    </p:spTree>
    <p:extLst>
      <p:ext uri="{BB962C8B-B14F-4D97-AF65-F5344CB8AC3E}">
        <p14:creationId xmlns:p14="http://schemas.microsoft.com/office/powerpoint/2010/main" val="1625897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7D693C5-9331-8941-979B-B3B1E98FBD5C}" type="slidenum">
              <a:rPr lang="en-US" smtClean="0"/>
              <a:t>11</a:t>
            </a:fld>
            <a:endParaRPr lang="en-US"/>
          </a:p>
        </p:txBody>
      </p:sp>
    </p:spTree>
    <p:extLst>
      <p:ext uri="{BB962C8B-B14F-4D97-AF65-F5344CB8AC3E}">
        <p14:creationId xmlns:p14="http://schemas.microsoft.com/office/powerpoint/2010/main" val="1819163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chor="b"/>
          <a:lstStyle>
            <a:lvl1pPr>
              <a:defRPr sz="5400"/>
            </a:lvl1pPr>
          </a:lstStyle>
          <a:p>
            <a:r>
              <a:rPr lang="en-GB"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5/11/2012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5/11/2012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5/11/2012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8E36636D-D922-432D-A958-524484B5923D}" type="datetimeFigureOut">
              <a:rPr lang="en-US" smtClean="0"/>
              <a:pPr/>
              <a:t>5/11/2012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8E36636D-D922-432D-A958-524484B5923D}" type="datetimeFigureOut">
              <a:rPr lang="en-US" smtClean="0"/>
              <a:pPr/>
              <a:t>5/11/2012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E36636D-D922-432D-A958-524484B5923D}" type="datetimeFigureOut">
              <a:rPr lang="en-US" smtClean="0"/>
              <a:pPr/>
              <a:t>5/11/2012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5/11/2012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5/11/2012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5/11/2012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5/11/2012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ncho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5/11/2012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en-GB"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chor="ctr">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6636D-D922-432D-A958-524484B5923D}" type="datetimeFigureOut">
              <a:rPr lang="en-US" smtClean="0"/>
              <a:pPr/>
              <a:t>5/11/2012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8FB93-0A08-4E7D-8E63-9EFA29F1E09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github.com/AccessAtECS/AtKi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www.realisepotential.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62299"/>
            <a:ext cx="7772400" cy="1470025"/>
          </a:xfrm>
        </p:spPr>
        <p:txBody>
          <a:bodyPr>
            <a:normAutofit fontScale="90000"/>
          </a:bodyPr>
          <a:lstStyle/>
          <a:p>
            <a:r>
              <a:rPr lang="en-US" dirty="0" smtClean="0"/>
              <a:t>Open Source Technologies and the </a:t>
            </a:r>
            <a:r>
              <a:rPr lang="en-US" dirty="0" err="1" smtClean="0"/>
              <a:t>ATkit</a:t>
            </a:r>
            <a:endParaRPr lang="en-US" dirty="0"/>
          </a:p>
        </p:txBody>
      </p:sp>
      <p:sp>
        <p:nvSpPr>
          <p:cNvPr id="3" name="Subtitle 2"/>
          <p:cNvSpPr>
            <a:spLocks noGrp="1"/>
          </p:cNvSpPr>
          <p:nvPr>
            <p:ph type="subTitle" idx="1"/>
          </p:nvPr>
        </p:nvSpPr>
        <p:spPr>
          <a:xfrm>
            <a:off x="1471352" y="4078156"/>
            <a:ext cx="6400800" cy="2779844"/>
          </a:xfrm>
        </p:spPr>
        <p:txBody>
          <a:bodyPr>
            <a:normAutofit fontScale="70000" lnSpcReduction="20000"/>
          </a:bodyPr>
          <a:lstStyle/>
          <a:p>
            <a:r>
              <a:rPr lang="en-US" dirty="0" smtClean="0"/>
              <a:t>E.A. Draffan             </a:t>
            </a:r>
            <a:r>
              <a:rPr lang="en-US" dirty="0" err="1" smtClean="0"/>
              <a:t>ea@ecs.soton.ac.uk</a:t>
            </a:r>
            <a:endParaRPr lang="en-US" dirty="0" smtClean="0"/>
          </a:p>
          <a:p>
            <a:r>
              <a:rPr lang="en-US" dirty="0" smtClean="0"/>
              <a:t> </a:t>
            </a:r>
            <a:r>
              <a:rPr lang="en-US" dirty="0" err="1" smtClean="0"/>
              <a:t>Seb</a:t>
            </a:r>
            <a:r>
              <a:rPr lang="en-US" dirty="0" smtClean="0"/>
              <a:t> </a:t>
            </a:r>
            <a:r>
              <a:rPr lang="en-US" dirty="0" err="1" smtClean="0"/>
              <a:t>Skuse</a:t>
            </a:r>
            <a:r>
              <a:rPr lang="en-US" dirty="0" smtClean="0"/>
              <a:t>             scs@ecs.soton.ac.uk  </a:t>
            </a:r>
          </a:p>
          <a:p>
            <a:r>
              <a:rPr lang="en-US" dirty="0" smtClean="0"/>
              <a:t>Magnus White 	</a:t>
            </a:r>
            <a:r>
              <a:rPr lang="en-US" dirty="0" err="1" smtClean="0"/>
              <a:t>mpw@ecs.soton.ac.uk</a:t>
            </a:r>
            <a:endParaRPr lang="en-US" dirty="0" smtClean="0"/>
          </a:p>
          <a:p>
            <a:r>
              <a:rPr lang="en-US" dirty="0" smtClean="0"/>
              <a:t> </a:t>
            </a:r>
          </a:p>
          <a:p>
            <a:endParaRPr lang="en-US" dirty="0"/>
          </a:p>
          <a:p>
            <a:r>
              <a:rPr lang="en-US" dirty="0" smtClean="0"/>
              <a:t>ECS Accessibility Team             @</a:t>
            </a:r>
            <a:r>
              <a:rPr lang="en-US" dirty="0" err="1" smtClean="0"/>
              <a:t>AccessAtECS</a:t>
            </a:r>
            <a:endParaRPr lang="en-US" dirty="0"/>
          </a:p>
        </p:txBody>
      </p:sp>
      <p:pic>
        <p:nvPicPr>
          <p:cNvPr id="4" name="Picture 1" descr="Access tools logo" title="Access tools log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6720" y="5744529"/>
            <a:ext cx="88854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04518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457200" y="1811776"/>
            <a:ext cx="8229600" cy="5046224"/>
          </a:xfrm>
        </p:spPr>
        <p:txBody>
          <a:bodyPr>
            <a:normAutofit fontScale="77500" lnSpcReduction="20000"/>
          </a:bodyPr>
          <a:lstStyle/>
          <a:p>
            <a:endParaRPr lang="en-US" dirty="0" smtClean="0"/>
          </a:p>
          <a:p>
            <a:endParaRPr lang="en-US" dirty="0"/>
          </a:p>
          <a:p>
            <a:r>
              <a:rPr lang="en-US" sz="3500" dirty="0" smtClean="0"/>
              <a:t>Open Source Software</a:t>
            </a:r>
          </a:p>
          <a:p>
            <a:pPr marL="342900" lvl="1" indent="-342900">
              <a:buFont typeface="Arial" pitchFamily="34" charset="0"/>
              <a:buChar char="•"/>
            </a:pPr>
            <a:r>
              <a:rPr lang="en-US" sz="3500" dirty="0" err="1" smtClean="0"/>
              <a:t>Licences</a:t>
            </a:r>
            <a:endParaRPr lang="en-US" sz="3500" dirty="0"/>
          </a:p>
          <a:p>
            <a:pPr marL="342900" lvl="1" indent="-342900">
              <a:buFont typeface="Arial" pitchFamily="34" charset="0"/>
              <a:buChar char="•"/>
            </a:pPr>
            <a:r>
              <a:rPr lang="en-US" sz="3500" dirty="0"/>
              <a:t>Community</a:t>
            </a:r>
          </a:p>
          <a:p>
            <a:pPr marL="342900" lvl="1" indent="-342900">
              <a:buFont typeface="Arial" pitchFamily="34" charset="0"/>
              <a:buChar char="•"/>
            </a:pPr>
            <a:r>
              <a:rPr lang="en-US" sz="3500" dirty="0" smtClean="0"/>
              <a:t>Code</a:t>
            </a:r>
          </a:p>
          <a:p>
            <a:pPr marL="342900" lvl="1" indent="-342900">
              <a:buFont typeface="Arial" pitchFamily="34" charset="0"/>
              <a:buChar char="•"/>
            </a:pPr>
            <a:r>
              <a:rPr lang="en-US" sz="3500" dirty="0" smtClean="0"/>
              <a:t>Benefits</a:t>
            </a:r>
            <a:endParaRPr lang="en-US" sz="3500" dirty="0"/>
          </a:p>
          <a:p>
            <a:pPr marL="342900" lvl="1" indent="-342900">
              <a:buFont typeface="Arial" pitchFamily="34" charset="0"/>
              <a:buChar char="•"/>
            </a:pPr>
            <a:r>
              <a:rPr lang="en-US" sz="3500" dirty="0"/>
              <a:t>Future </a:t>
            </a:r>
            <a:r>
              <a:rPr lang="en-US" sz="3500" dirty="0" smtClean="0"/>
              <a:t>development</a:t>
            </a:r>
            <a:endParaRPr lang="en-US" sz="3500" dirty="0"/>
          </a:p>
          <a:p>
            <a:endParaRPr lang="en-US" dirty="0" smtClean="0"/>
          </a:p>
          <a:p>
            <a:endParaRPr lang="en-US" dirty="0" smtClean="0"/>
          </a:p>
          <a:p>
            <a:endParaRPr lang="en-US" dirty="0" smtClean="0"/>
          </a:p>
        </p:txBody>
      </p:sp>
      <p:pic>
        <p:nvPicPr>
          <p:cNvPr id="6" name="Picture 5" title="closed and open source company logos"/>
          <p:cNvPicPr>
            <a:picLocks noChangeAspect="1"/>
          </p:cNvPicPr>
          <p:nvPr/>
        </p:nvPicPr>
        <p:blipFill>
          <a:blip r:embed="rId3"/>
          <a:stretch>
            <a:fillRect/>
          </a:stretch>
        </p:blipFill>
        <p:spPr>
          <a:xfrm>
            <a:off x="4590690" y="2850444"/>
            <a:ext cx="2844940" cy="2278219"/>
          </a:xfrm>
          <a:prstGeom prst="rect">
            <a:avLst/>
          </a:prstGeom>
        </p:spPr>
      </p:pic>
      <p:sp>
        <p:nvSpPr>
          <p:cNvPr id="7" name="TextBox 6"/>
          <p:cNvSpPr txBox="1"/>
          <p:nvPr/>
        </p:nvSpPr>
        <p:spPr>
          <a:xfrm>
            <a:off x="1065029" y="6106508"/>
            <a:ext cx="7621771" cy="461665"/>
          </a:xfrm>
          <a:prstGeom prst="rect">
            <a:avLst/>
          </a:prstGeom>
          <a:noFill/>
        </p:spPr>
        <p:txBody>
          <a:bodyPr wrap="square" rtlCol="0">
            <a:spAutoFit/>
          </a:bodyPr>
          <a:lstStyle/>
          <a:p>
            <a:r>
              <a:rPr lang="en-US" sz="1200" dirty="0"/>
              <a:t>What Is The Difference Between Open Source And Closed Source Software</a:t>
            </a:r>
            <a:r>
              <a:rPr lang="en-US" sz="1200" dirty="0" smtClean="0"/>
              <a:t>?</a:t>
            </a:r>
          </a:p>
          <a:p>
            <a:r>
              <a:rPr lang="en-US" sz="1200" dirty="0" smtClean="0"/>
              <a:t> </a:t>
            </a:r>
            <a:r>
              <a:rPr lang="en-US" sz="1200" dirty="0"/>
              <a:t>http://</a:t>
            </a:r>
            <a:r>
              <a:rPr lang="en-US" sz="1200" dirty="0" err="1"/>
              <a:t>www.thegeminigeek.com</a:t>
            </a:r>
            <a:r>
              <a:rPr lang="en-US" sz="1200" dirty="0"/>
              <a:t>/what-is-the-difference-between-open-source-and-closed-source-software/  </a:t>
            </a:r>
          </a:p>
        </p:txBody>
      </p:sp>
    </p:spTree>
    <p:extLst>
      <p:ext uri="{BB962C8B-B14F-4D97-AF65-F5344CB8AC3E}">
        <p14:creationId xmlns:p14="http://schemas.microsoft.com/office/powerpoint/2010/main" val="2503633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969000" y="4050604"/>
            <a:ext cx="2794000" cy="25146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Open Source Software</a:t>
            </a:r>
            <a:endParaRPr lang="en-US" dirty="0"/>
          </a:p>
        </p:txBody>
      </p:sp>
      <p:sp>
        <p:nvSpPr>
          <p:cNvPr id="3" name="Content Placeholder 2"/>
          <p:cNvSpPr>
            <a:spLocks noGrp="1"/>
          </p:cNvSpPr>
          <p:nvPr>
            <p:ph idx="1"/>
          </p:nvPr>
        </p:nvSpPr>
        <p:spPr/>
        <p:txBody>
          <a:bodyPr/>
          <a:lstStyle/>
          <a:p>
            <a:r>
              <a:rPr lang="en-US" dirty="0" smtClean="0"/>
              <a:t>Distributed with source code – dependent on certain </a:t>
            </a:r>
            <a:r>
              <a:rPr lang="en-US" dirty="0" err="1" smtClean="0"/>
              <a:t>licences</a:t>
            </a:r>
            <a:endParaRPr lang="en-US" dirty="0" smtClean="0"/>
          </a:p>
          <a:p>
            <a:r>
              <a:rPr lang="en-US" dirty="0" smtClean="0"/>
              <a:t>Not the same as freeware or public domain</a:t>
            </a:r>
          </a:p>
          <a:p>
            <a:r>
              <a:rPr lang="en-US" dirty="0" smtClean="0"/>
              <a:t>www.opensource.org</a:t>
            </a:r>
          </a:p>
          <a:p>
            <a:endParaRPr lang="en-US" dirty="0" smtClean="0"/>
          </a:p>
          <a:p>
            <a:endParaRPr lang="en-US" dirty="0"/>
          </a:p>
        </p:txBody>
      </p:sp>
      <p:pic>
        <p:nvPicPr>
          <p:cNvPr id="5" name="Picture 4" title="open source logo"/>
          <p:cNvPicPr>
            <a:picLocks noChangeAspect="1"/>
          </p:cNvPicPr>
          <p:nvPr/>
        </p:nvPicPr>
        <p:blipFill>
          <a:blip r:embed="rId3">
            <a:alphaModFix/>
          </a:blip>
          <a:stretch>
            <a:fillRect/>
          </a:stretch>
        </p:blipFill>
        <p:spPr>
          <a:xfrm>
            <a:off x="5969000" y="4050604"/>
            <a:ext cx="2794000" cy="2514600"/>
          </a:xfrm>
          <a:prstGeom prst="rect">
            <a:avLst/>
          </a:prstGeom>
          <a:noFill/>
          <a:ln>
            <a:noFill/>
          </a:ln>
        </p:spPr>
      </p:pic>
    </p:spTree>
    <p:extLst>
      <p:ext uri="{BB962C8B-B14F-4D97-AF65-F5344CB8AC3E}">
        <p14:creationId xmlns:p14="http://schemas.microsoft.com/office/powerpoint/2010/main" val="3069014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Licences</a:t>
            </a:r>
            <a:endParaRPr lang="en-US" dirty="0"/>
          </a:p>
        </p:txBody>
      </p:sp>
      <p:sp>
        <p:nvSpPr>
          <p:cNvPr id="5" name="Content Placeholder 4"/>
          <p:cNvSpPr>
            <a:spLocks noGrp="1"/>
          </p:cNvSpPr>
          <p:nvPr>
            <p:ph idx="1"/>
          </p:nvPr>
        </p:nvSpPr>
        <p:spPr>
          <a:xfrm>
            <a:off x="457200" y="1600200"/>
            <a:ext cx="8229600" cy="5021317"/>
          </a:xfrm>
        </p:spPr>
        <p:txBody>
          <a:bodyPr>
            <a:normAutofit fontScale="92500"/>
          </a:bodyPr>
          <a:lstStyle/>
          <a:p>
            <a:r>
              <a:rPr lang="en-US" dirty="0" smtClean="0"/>
              <a:t>Around 58 possible </a:t>
            </a:r>
            <a:r>
              <a:rPr lang="en-US" dirty="0" err="1" smtClean="0"/>
              <a:t>licences</a:t>
            </a:r>
            <a:r>
              <a:rPr lang="en-US" dirty="0" smtClean="0"/>
              <a:t> – take care when you make your choice!</a:t>
            </a:r>
          </a:p>
          <a:p>
            <a:r>
              <a:rPr lang="en-US" dirty="0" err="1" smtClean="0"/>
              <a:t>ATbar</a:t>
            </a:r>
            <a:r>
              <a:rPr lang="en-US" dirty="0" smtClean="0"/>
              <a:t> is being released under Berkeley Software Distribution (BSD) – this is the most open </a:t>
            </a:r>
            <a:r>
              <a:rPr lang="en-US" dirty="0" err="1" smtClean="0"/>
              <a:t>licence</a:t>
            </a:r>
            <a:r>
              <a:rPr lang="en-US" dirty="0" smtClean="0"/>
              <a:t> </a:t>
            </a:r>
          </a:p>
          <a:p>
            <a:pPr>
              <a:lnSpc>
                <a:spcPct val="110000"/>
              </a:lnSpc>
              <a:spcBef>
                <a:spcPts val="1512"/>
              </a:spcBef>
            </a:pPr>
            <a:r>
              <a:rPr lang="en-US" dirty="0" smtClean="0"/>
              <a:t>Most popular - GNU General Public </a:t>
            </a:r>
            <a:r>
              <a:rPr lang="en-US" dirty="0" err="1" smtClean="0"/>
              <a:t>Licence</a:t>
            </a:r>
            <a:r>
              <a:rPr lang="en-US" dirty="0" smtClean="0"/>
              <a:t> 2.0 (GPL) - all derivative works must come under this </a:t>
            </a:r>
            <a:r>
              <a:rPr lang="en-US" dirty="0" err="1" smtClean="0"/>
              <a:t>licence</a:t>
            </a:r>
            <a:r>
              <a:rPr lang="en-US" dirty="0"/>
              <a:t>.  </a:t>
            </a:r>
            <a:r>
              <a:rPr lang="en-US" sz="1400" dirty="0"/>
              <a:t>(http://</a:t>
            </a:r>
            <a:r>
              <a:rPr lang="en-US" sz="1400" dirty="0" err="1"/>
              <a:t>osrc.blackducksoftware.com</a:t>
            </a:r>
            <a:r>
              <a:rPr lang="en-US" sz="1400" dirty="0"/>
              <a:t>/data/licenses</a:t>
            </a:r>
            <a:r>
              <a:rPr lang="en-US" sz="1400" dirty="0" smtClean="0"/>
              <a:t>/)</a:t>
            </a:r>
            <a:endParaRPr lang="en-US" sz="1400" dirty="0"/>
          </a:p>
        </p:txBody>
      </p:sp>
    </p:spTree>
    <p:extLst>
      <p:ext uri="{BB962C8B-B14F-4D97-AF65-F5344CB8AC3E}">
        <p14:creationId xmlns:p14="http://schemas.microsoft.com/office/powerpoint/2010/main" val="1665629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Community</a:t>
            </a:r>
            <a:endParaRPr lang="en-US" dirty="0"/>
          </a:p>
        </p:txBody>
      </p:sp>
      <p:pic>
        <p:nvPicPr>
          <p:cNvPr id="13" name="Picture 12" title="pawns representing the community"/>
          <p:cNvPicPr>
            <a:picLocks noChangeAspect="1"/>
          </p:cNvPicPr>
          <p:nvPr/>
        </p:nvPicPr>
        <p:blipFill>
          <a:blip r:embed="rId3"/>
          <a:stretch>
            <a:fillRect/>
          </a:stretch>
        </p:blipFill>
        <p:spPr>
          <a:xfrm>
            <a:off x="1334824" y="3498649"/>
            <a:ext cx="6018769" cy="3200616"/>
          </a:xfrm>
          <a:prstGeom prst="rect">
            <a:avLst/>
          </a:prstGeom>
        </p:spPr>
      </p:pic>
      <p:pic>
        <p:nvPicPr>
          <p:cNvPr id="17" name="Picture 16" title="pawn representing a person with an idea"/>
          <p:cNvPicPr>
            <a:picLocks noChangeAspect="1"/>
          </p:cNvPicPr>
          <p:nvPr/>
        </p:nvPicPr>
        <p:blipFill rotWithShape="1">
          <a:blip r:embed="rId4"/>
          <a:srcRect l="25224" r="44196"/>
          <a:stretch/>
        </p:blipFill>
        <p:spPr>
          <a:xfrm>
            <a:off x="220298" y="1296455"/>
            <a:ext cx="1775346" cy="2926186"/>
          </a:xfrm>
          <a:prstGeom prst="rect">
            <a:avLst/>
          </a:prstGeom>
        </p:spPr>
      </p:pic>
      <p:pic>
        <p:nvPicPr>
          <p:cNvPr id="22" name="Picture 21" title="pawn representing a person with code"/>
          <p:cNvPicPr>
            <a:picLocks noChangeAspect="1"/>
          </p:cNvPicPr>
          <p:nvPr/>
        </p:nvPicPr>
        <p:blipFill rotWithShape="1">
          <a:blip r:embed="rId4">
            <a:duotone>
              <a:schemeClr val="accent1">
                <a:shade val="45000"/>
                <a:satMod val="135000"/>
              </a:schemeClr>
              <a:prstClr val="white"/>
            </a:duotone>
          </a:blip>
          <a:srcRect l="25224" r="44196"/>
          <a:stretch/>
        </p:blipFill>
        <p:spPr>
          <a:xfrm>
            <a:off x="3560544" y="1098991"/>
            <a:ext cx="1775346" cy="2926186"/>
          </a:xfrm>
          <a:prstGeom prst="rect">
            <a:avLst/>
          </a:prstGeom>
        </p:spPr>
      </p:pic>
      <p:pic>
        <p:nvPicPr>
          <p:cNvPr id="25" name="Picture 24"/>
          <p:cNvPicPr>
            <a:picLocks noChangeAspect="1"/>
          </p:cNvPicPr>
          <p:nvPr/>
        </p:nvPicPr>
        <p:blipFill>
          <a:blip r:embed="rId5"/>
          <a:stretch>
            <a:fillRect/>
          </a:stretch>
        </p:blipFill>
        <p:spPr>
          <a:xfrm>
            <a:off x="959049" y="1068365"/>
            <a:ext cx="751550" cy="1063669"/>
          </a:xfrm>
          <a:prstGeom prst="rect">
            <a:avLst/>
          </a:prstGeom>
        </p:spPr>
      </p:pic>
      <p:pic>
        <p:nvPicPr>
          <p:cNvPr id="26" name="Picture 25"/>
          <p:cNvPicPr>
            <a:picLocks noChangeAspect="1"/>
          </p:cNvPicPr>
          <p:nvPr/>
        </p:nvPicPr>
        <p:blipFill rotWithShape="1">
          <a:blip r:embed="rId6"/>
          <a:srcRect b="10399"/>
          <a:stretch/>
        </p:blipFill>
        <p:spPr>
          <a:xfrm>
            <a:off x="5060652" y="1600200"/>
            <a:ext cx="1888031" cy="1101426"/>
          </a:xfrm>
          <a:prstGeom prst="rect">
            <a:avLst/>
          </a:prstGeom>
        </p:spPr>
      </p:pic>
    </p:spTree>
    <p:extLst>
      <p:ext uri="{BB962C8B-B14F-4D97-AF65-F5344CB8AC3E}">
        <p14:creationId xmlns:p14="http://schemas.microsoft.com/office/powerpoint/2010/main" val="32195185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Community</a:t>
            </a:r>
            <a:endParaRPr lang="en-US" dirty="0"/>
          </a:p>
        </p:txBody>
      </p:sp>
      <p:sp>
        <p:nvSpPr>
          <p:cNvPr id="3" name="Content Placeholder 2" title="arrow up for factor of success"/>
          <p:cNvSpPr>
            <a:spLocks noGrp="1"/>
          </p:cNvSpPr>
          <p:nvPr>
            <p:ph idx="1"/>
          </p:nvPr>
        </p:nvSpPr>
        <p:spPr>
          <a:xfrm>
            <a:off x="1931462" y="1646682"/>
            <a:ext cx="333282" cy="4525963"/>
          </a:xfrm>
          <a:prstGeom prst="upArrow">
            <a:avLst/>
          </a:prstGeom>
          <a:solidFill>
            <a:schemeClr val="tx1"/>
          </a:solidFill>
        </p:spPr>
        <p:txBody>
          <a:bodyPr/>
          <a:lstStyle/>
          <a:p>
            <a:pPr marL="0" indent="0">
              <a:buNone/>
            </a:pPr>
            <a:endParaRPr lang="en-US" dirty="0"/>
          </a:p>
        </p:txBody>
      </p:sp>
      <p:sp>
        <p:nvSpPr>
          <p:cNvPr id="4" name="TextBox 3"/>
          <p:cNvSpPr txBox="1"/>
          <p:nvPr/>
        </p:nvSpPr>
        <p:spPr>
          <a:xfrm>
            <a:off x="78405" y="3540332"/>
            <a:ext cx="1707403" cy="1077218"/>
          </a:xfrm>
          <a:prstGeom prst="rect">
            <a:avLst/>
          </a:prstGeom>
          <a:noFill/>
        </p:spPr>
        <p:txBody>
          <a:bodyPr wrap="square" rtlCol="0">
            <a:spAutoFit/>
          </a:bodyPr>
          <a:lstStyle/>
          <a:p>
            <a:r>
              <a:rPr lang="en-US" sz="3200" dirty="0" smtClean="0"/>
              <a:t>Factor of Success</a:t>
            </a:r>
            <a:endParaRPr lang="en-US" sz="3200" dirty="0"/>
          </a:p>
        </p:txBody>
      </p:sp>
      <p:sp>
        <p:nvSpPr>
          <p:cNvPr id="5" name="Content Placeholder 2" title="arrow accross for time"/>
          <p:cNvSpPr>
            <a:spLocks noGrp="1"/>
          </p:cNvSpPr>
          <p:nvPr/>
        </p:nvSpPr>
        <p:spPr>
          <a:xfrm rot="5400000">
            <a:off x="5164551" y="2782715"/>
            <a:ext cx="333282" cy="6633250"/>
          </a:xfrm>
          <a:prstGeom prst="upArrow">
            <a:avLst/>
          </a:prstGeom>
          <a:solidFill>
            <a:schemeClr val="tx1"/>
          </a:solidFill>
        </p:spPr>
        <p:txBody>
          <a:bodyPr vert="horz" lIns="91440" tIns="45720" rIns="91440" bIns="45720" rtlCol="0" anchor="ctr">
            <a:normAutofit/>
          </a:bodyPr>
          <a:lst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dirty="0"/>
          </a:p>
        </p:txBody>
      </p:sp>
      <p:sp>
        <p:nvSpPr>
          <p:cNvPr id="6" name="TextBox 5"/>
          <p:cNvSpPr txBox="1"/>
          <p:nvPr/>
        </p:nvSpPr>
        <p:spPr>
          <a:xfrm>
            <a:off x="4437376" y="6172645"/>
            <a:ext cx="1707403" cy="584776"/>
          </a:xfrm>
          <a:prstGeom prst="rect">
            <a:avLst/>
          </a:prstGeom>
          <a:noFill/>
        </p:spPr>
        <p:txBody>
          <a:bodyPr wrap="square" rtlCol="0">
            <a:spAutoFit/>
          </a:bodyPr>
          <a:lstStyle/>
          <a:p>
            <a:r>
              <a:rPr lang="en-US" sz="3200" dirty="0" smtClean="0"/>
              <a:t>Time</a:t>
            </a:r>
            <a:endParaRPr lang="en-US" sz="3200" dirty="0"/>
          </a:p>
        </p:txBody>
      </p:sp>
      <p:sp>
        <p:nvSpPr>
          <p:cNvPr id="7" name="TextBox 6"/>
          <p:cNvSpPr txBox="1"/>
          <p:nvPr/>
        </p:nvSpPr>
        <p:spPr>
          <a:xfrm>
            <a:off x="2889335" y="1585498"/>
            <a:ext cx="1069323" cy="584776"/>
          </a:xfrm>
          <a:prstGeom prst="rect">
            <a:avLst/>
          </a:prstGeom>
          <a:noFill/>
        </p:spPr>
        <p:txBody>
          <a:bodyPr wrap="none" rtlCol="0">
            <a:spAutoFit/>
          </a:bodyPr>
          <a:lstStyle/>
          <a:p>
            <a:r>
              <a:rPr lang="en-US" sz="3200" dirty="0" smtClean="0"/>
              <a:t>Code</a:t>
            </a:r>
            <a:endParaRPr lang="en-US" sz="3200" dirty="0"/>
          </a:p>
        </p:txBody>
      </p:sp>
      <p:sp>
        <p:nvSpPr>
          <p:cNvPr id="8" name="TextBox 7"/>
          <p:cNvSpPr txBox="1"/>
          <p:nvPr/>
        </p:nvSpPr>
        <p:spPr>
          <a:xfrm>
            <a:off x="6826893" y="2668616"/>
            <a:ext cx="2188620" cy="584776"/>
          </a:xfrm>
          <a:prstGeom prst="rect">
            <a:avLst/>
          </a:prstGeom>
          <a:noFill/>
        </p:spPr>
        <p:txBody>
          <a:bodyPr wrap="none" rtlCol="0">
            <a:spAutoFit/>
          </a:bodyPr>
          <a:lstStyle/>
          <a:p>
            <a:r>
              <a:rPr lang="en-US" sz="3200" dirty="0" smtClean="0"/>
              <a:t>Community</a:t>
            </a:r>
            <a:endParaRPr lang="en-US" sz="3200" dirty="0"/>
          </a:p>
        </p:txBody>
      </p:sp>
      <p:cxnSp>
        <p:nvCxnSpPr>
          <p:cNvPr id="12" name="Straight Connector 11" title="line representing the help of community to speed coding"/>
          <p:cNvCxnSpPr/>
          <p:nvPr/>
        </p:nvCxnSpPr>
        <p:spPr>
          <a:xfrm flipV="1">
            <a:off x="2264744" y="1877886"/>
            <a:ext cx="5585517" cy="4054813"/>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title="line representing code which takes time if no communicty. "/>
          <p:cNvCxnSpPr/>
          <p:nvPr/>
        </p:nvCxnSpPr>
        <p:spPr>
          <a:xfrm>
            <a:off x="2364536" y="1877886"/>
            <a:ext cx="5985655" cy="405481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704294" y="6265982"/>
            <a:ext cx="1943523" cy="369332"/>
          </a:xfrm>
          <a:prstGeom prst="rect">
            <a:avLst/>
          </a:prstGeom>
          <a:noFill/>
        </p:spPr>
        <p:txBody>
          <a:bodyPr wrap="none" rtlCol="0">
            <a:spAutoFit/>
          </a:bodyPr>
          <a:lstStyle/>
          <a:p>
            <a:r>
              <a:rPr lang="cs-CZ" dirty="0"/>
              <a:t>farra@apache.org</a:t>
            </a:r>
            <a:endParaRPr lang="en-US" dirty="0"/>
          </a:p>
        </p:txBody>
      </p:sp>
    </p:spTree>
    <p:extLst>
      <p:ext uri="{BB962C8B-B14F-4D97-AF65-F5344CB8AC3E}">
        <p14:creationId xmlns:p14="http://schemas.microsoft.com/office/powerpoint/2010/main" val="1262196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a:t>
            </a:r>
            <a:endParaRPr lang="en-US" dirty="0"/>
          </a:p>
        </p:txBody>
      </p:sp>
      <p:sp>
        <p:nvSpPr>
          <p:cNvPr id="11" name="Content Placeholder 10"/>
          <p:cNvSpPr>
            <a:spLocks noGrp="1"/>
          </p:cNvSpPr>
          <p:nvPr>
            <p:ph idx="1"/>
          </p:nvPr>
        </p:nvSpPr>
        <p:spPr/>
        <p:txBody>
          <a:bodyPr>
            <a:normAutofit fontScale="85000" lnSpcReduction="10000"/>
          </a:bodyPr>
          <a:lstStyle/>
          <a:p>
            <a:r>
              <a:rPr lang="en-US" dirty="0" smtClean="0"/>
              <a:t>Often a main developer and small contributions from others </a:t>
            </a:r>
          </a:p>
          <a:p>
            <a:r>
              <a:rPr lang="en-US" dirty="0" smtClean="0"/>
              <a:t>Make it possible to add small amounts of code  to help a project  e.g. </a:t>
            </a:r>
            <a:r>
              <a:rPr lang="en-US" dirty="0" err="1" smtClean="0"/>
              <a:t>Atbar</a:t>
            </a:r>
            <a:r>
              <a:rPr lang="en-US" dirty="0" smtClean="0"/>
              <a:t> plugins</a:t>
            </a:r>
          </a:p>
          <a:p>
            <a:r>
              <a:rPr lang="en-US" dirty="0" smtClean="0"/>
              <a:t>Need to have agreement about the code that will be accepted</a:t>
            </a:r>
          </a:p>
          <a:p>
            <a:r>
              <a:rPr lang="en-US" dirty="0" smtClean="0"/>
              <a:t>Open, online communication</a:t>
            </a:r>
            <a:endParaRPr lang="en-US" dirty="0"/>
          </a:p>
        </p:txBody>
      </p:sp>
    </p:spTree>
    <p:extLst>
      <p:ext uri="{BB962C8B-B14F-4D97-AF65-F5344CB8AC3E}">
        <p14:creationId xmlns:p14="http://schemas.microsoft.com/office/powerpoint/2010/main" val="24312362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a:t>
            </a:r>
            <a:endParaRPr lang="en-US" dirty="0"/>
          </a:p>
        </p:txBody>
      </p:sp>
      <p:sp>
        <p:nvSpPr>
          <p:cNvPr id="3" name="Content Placeholder 2"/>
          <p:cNvSpPr>
            <a:spLocks noGrp="1"/>
          </p:cNvSpPr>
          <p:nvPr>
            <p:ph idx="1"/>
          </p:nvPr>
        </p:nvSpPr>
        <p:spPr/>
        <p:txBody>
          <a:bodyPr>
            <a:normAutofit/>
          </a:bodyPr>
          <a:lstStyle/>
          <a:p>
            <a:pPr marL="0" indent="0">
              <a:lnSpc>
                <a:spcPct val="90000"/>
              </a:lnSpc>
              <a:spcBef>
                <a:spcPct val="0"/>
              </a:spcBef>
              <a:spcAft>
                <a:spcPts val="2025"/>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smtClean="0"/>
              <a:t>Encourages collaborative working</a:t>
            </a:r>
          </a:p>
          <a:p>
            <a:pPr marL="0" indent="0">
              <a:lnSpc>
                <a:spcPct val="90000"/>
              </a:lnSpc>
              <a:spcBef>
                <a:spcPct val="0"/>
              </a:spcBef>
              <a:spcAft>
                <a:spcPts val="2025"/>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smtClean="0"/>
              <a:t>Good publicity</a:t>
            </a:r>
          </a:p>
          <a:p>
            <a:pPr marL="0" indent="0">
              <a:lnSpc>
                <a:spcPct val="90000"/>
              </a:lnSpc>
              <a:spcBef>
                <a:spcPct val="0"/>
              </a:spcBef>
              <a:spcAft>
                <a:spcPts val="2025"/>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smtClean="0"/>
              <a:t>Makes you write good code!</a:t>
            </a:r>
          </a:p>
          <a:p>
            <a:pPr marL="0" indent="0">
              <a:lnSpc>
                <a:spcPct val="90000"/>
              </a:lnSpc>
              <a:spcBef>
                <a:spcPct val="0"/>
              </a:spcBef>
              <a:spcAft>
                <a:spcPts val="2025"/>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smtClean="0"/>
              <a:t>Problems shared </a:t>
            </a:r>
            <a:r>
              <a:rPr lang="en-US" dirty="0" smtClean="0"/>
              <a:t>–</a:t>
            </a:r>
            <a:r>
              <a:rPr lang="en-GB" dirty="0" smtClean="0"/>
              <a:t> bug tracking, issues raised, comments made, new ideas.</a:t>
            </a:r>
          </a:p>
          <a:p>
            <a:pPr marL="0" indent="0">
              <a:lnSpc>
                <a:spcPct val="90000"/>
              </a:lnSpc>
              <a:spcBef>
                <a:spcPct val="0"/>
              </a:spcBef>
              <a:spcAft>
                <a:spcPts val="2025"/>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smtClean="0"/>
              <a:t>Future developments</a:t>
            </a:r>
            <a:endParaRPr lang="en-GB" dirty="0"/>
          </a:p>
        </p:txBody>
      </p:sp>
    </p:spTree>
    <p:extLst>
      <p:ext uri="{BB962C8B-B14F-4D97-AF65-F5344CB8AC3E}">
        <p14:creationId xmlns:p14="http://schemas.microsoft.com/office/powerpoint/2010/main" val="21441713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Tools </a:t>
            </a:r>
            <a:r>
              <a:rPr lang="en-US" dirty="0" err="1" smtClean="0"/>
              <a:t>pendrive</a:t>
            </a:r>
            <a:endParaRPr lang="en-US" dirty="0"/>
          </a:p>
        </p:txBody>
      </p:sp>
      <p:sp>
        <p:nvSpPr>
          <p:cNvPr id="3" name="Content Placeholder 2"/>
          <p:cNvSpPr>
            <a:spLocks noGrp="1"/>
          </p:cNvSpPr>
          <p:nvPr>
            <p:ph idx="1"/>
          </p:nvPr>
        </p:nvSpPr>
        <p:spPr/>
        <p:txBody>
          <a:bodyPr>
            <a:normAutofit lnSpcReduction="10000"/>
          </a:bodyPr>
          <a:lstStyle/>
          <a:p>
            <a:r>
              <a:rPr lang="en-US" dirty="0" smtClean="0"/>
              <a:t>Distributed on USB flash drives </a:t>
            </a:r>
            <a:r>
              <a:rPr lang="en-US" dirty="0"/>
              <a:t>and as downloads. </a:t>
            </a:r>
          </a:p>
          <a:p>
            <a:r>
              <a:rPr lang="en-US" dirty="0" smtClean="0"/>
              <a:t>Useful open source and  freeware tools </a:t>
            </a:r>
            <a:r>
              <a:rPr lang="en-US" dirty="0"/>
              <a:t>which require permission to redistribute. </a:t>
            </a:r>
          </a:p>
          <a:p>
            <a:r>
              <a:rPr lang="en-US" dirty="0" smtClean="0"/>
              <a:t>Developers of AT have </a:t>
            </a:r>
            <a:r>
              <a:rPr lang="en-US" dirty="0"/>
              <a:t>generally been willing to allow distribution. </a:t>
            </a:r>
          </a:p>
          <a:p>
            <a:endParaRPr lang="en-US" dirty="0"/>
          </a:p>
        </p:txBody>
      </p:sp>
      <p:pic>
        <p:nvPicPr>
          <p:cNvPr id="4" name="Picture 3" descr="accessTools.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04236" y="5512942"/>
            <a:ext cx="3905085" cy="1226441"/>
          </a:xfrm>
          <a:prstGeom prst="rect">
            <a:avLst/>
          </a:prstGeom>
        </p:spPr>
      </p:pic>
    </p:spTree>
    <p:extLst>
      <p:ext uri="{BB962C8B-B14F-4D97-AF65-F5344CB8AC3E}">
        <p14:creationId xmlns:p14="http://schemas.microsoft.com/office/powerpoint/2010/main" val="13909614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893"/>
            <a:ext cx="8229600" cy="1143000"/>
          </a:xfrm>
        </p:spPr>
        <p:txBody>
          <a:bodyPr/>
          <a:lstStyle/>
          <a:p>
            <a:r>
              <a:rPr lang="en-US" dirty="0" err="1" smtClean="0"/>
              <a:t>ATkit</a:t>
            </a:r>
            <a:r>
              <a:rPr lang="en-US" dirty="0" smtClean="0"/>
              <a:t> – the Framework</a:t>
            </a:r>
            <a:endParaRPr lang="en-US" dirty="0"/>
          </a:p>
        </p:txBody>
      </p:sp>
      <p:pic>
        <p:nvPicPr>
          <p:cNvPr id="3" name="Picture 2" descr="Screen Shot 2012-05-11 at 16.44.20.png" title="Screen grab of github">
            <a:hlinkClick r:id="rId3"/>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173111" y="1219892"/>
            <a:ext cx="5175600" cy="4828847"/>
          </a:xfrm>
          <a:prstGeom prst="rect">
            <a:avLst/>
          </a:prstGeom>
        </p:spPr>
      </p:pic>
      <p:sp>
        <p:nvSpPr>
          <p:cNvPr id="4" name="TextBox 3"/>
          <p:cNvSpPr txBox="1"/>
          <p:nvPr/>
        </p:nvSpPr>
        <p:spPr>
          <a:xfrm>
            <a:off x="1735666" y="5940778"/>
            <a:ext cx="6721912" cy="584776"/>
          </a:xfrm>
          <a:prstGeom prst="rect">
            <a:avLst/>
          </a:prstGeom>
          <a:noFill/>
        </p:spPr>
        <p:txBody>
          <a:bodyPr wrap="none" rtlCol="0">
            <a:spAutoFit/>
          </a:bodyPr>
          <a:lstStyle/>
          <a:p>
            <a:r>
              <a:rPr lang="en-US" sz="3200" dirty="0"/>
              <a:t>https://</a:t>
            </a:r>
            <a:r>
              <a:rPr lang="en-US" sz="3200" dirty="0" err="1"/>
              <a:t>github.com</a:t>
            </a:r>
            <a:r>
              <a:rPr lang="en-US" sz="3200" dirty="0"/>
              <a:t>/</a:t>
            </a:r>
            <a:r>
              <a:rPr lang="en-US" sz="3200" dirty="0" err="1"/>
              <a:t>AccessAtECS</a:t>
            </a:r>
            <a:r>
              <a:rPr lang="en-US" sz="3200" dirty="0"/>
              <a:t>/</a:t>
            </a:r>
            <a:r>
              <a:rPr lang="en-US" sz="3200" dirty="0" err="1"/>
              <a:t>AtKit</a:t>
            </a:r>
            <a:endParaRPr lang="en-US" sz="3200" dirty="0"/>
          </a:p>
        </p:txBody>
      </p:sp>
    </p:spTree>
    <p:extLst>
      <p:ext uri="{BB962C8B-B14F-4D97-AF65-F5344CB8AC3E}">
        <p14:creationId xmlns:p14="http://schemas.microsoft.com/office/powerpoint/2010/main" val="28449215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Future Developments </a:t>
            </a:r>
            <a:endParaRPr lang="en-GB" dirty="0"/>
          </a:p>
        </p:txBody>
      </p:sp>
      <p:pic>
        <p:nvPicPr>
          <p:cNvPr id="3" name="Picture 2" descr="Screen Shot 2012-05-11 at 16.41.01.png" title="realise website screen grab">
            <a:hlinkClick r:id="rId3"/>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810558" y="1285041"/>
            <a:ext cx="5607613" cy="5329779"/>
          </a:xfrm>
          <a:prstGeom prst="rect">
            <a:avLst/>
          </a:prstGeom>
        </p:spPr>
      </p:pic>
    </p:spTree>
    <p:extLst>
      <p:ext uri="{BB962C8B-B14F-4D97-AF65-F5344CB8AC3E}">
        <p14:creationId xmlns:p14="http://schemas.microsoft.com/office/powerpoint/2010/main" val="37594823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006"/>
            <a:ext cx="7772400" cy="1470025"/>
          </a:xfrm>
        </p:spPr>
        <p:txBody>
          <a:bodyPr/>
          <a:lstStyle/>
          <a:p>
            <a:r>
              <a:rPr lang="en-US" dirty="0" smtClean="0"/>
              <a:t>Thank you </a:t>
            </a:r>
            <a:endParaRPr lang="en-US" dirty="0"/>
          </a:p>
        </p:txBody>
      </p:sp>
      <p:sp>
        <p:nvSpPr>
          <p:cNvPr id="3" name="Subtitle 2"/>
          <p:cNvSpPr>
            <a:spLocks noGrp="1"/>
          </p:cNvSpPr>
          <p:nvPr>
            <p:ph type="subTitle" idx="1"/>
          </p:nvPr>
        </p:nvSpPr>
        <p:spPr>
          <a:xfrm>
            <a:off x="1371600" y="5183184"/>
            <a:ext cx="6400800" cy="1348244"/>
          </a:xfrm>
        </p:spPr>
        <p:txBody>
          <a:bodyPr>
            <a:normAutofit fontScale="92500" lnSpcReduction="10000"/>
          </a:bodyPr>
          <a:lstStyle/>
          <a:p>
            <a:r>
              <a:rPr lang="en-US" dirty="0" smtClean="0"/>
              <a:t>ECS Accessibility Team             </a:t>
            </a:r>
          </a:p>
          <a:p>
            <a:r>
              <a:rPr lang="en-US" dirty="0" smtClean="0"/>
              <a:t>http://</a:t>
            </a:r>
            <a:r>
              <a:rPr lang="en-US" dirty="0" err="1" smtClean="0"/>
              <a:t>access.ecs.soton.ac.uk</a:t>
            </a:r>
            <a:endParaRPr lang="en-US" dirty="0"/>
          </a:p>
        </p:txBody>
      </p:sp>
      <p:pic>
        <p:nvPicPr>
          <p:cNvPr id="4" name="Picture 1" descr="Access tools logo" title="Access tools logo"/>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6720" y="5744529"/>
            <a:ext cx="88854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45198852"/>
      </p:ext>
    </p:extLst>
  </p:cSld>
  <p:clrMapOvr>
    <a:masterClrMapping/>
  </p:clrMapOvr>
  <p:timing>
    <p:tnLst>
      <p:par>
        <p:cTn id="1" dur="indefinite" restart="never" nodeType="tmRoot"/>
      </p:par>
    </p:tnLst>
  </p:timing>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1280</TotalTime>
  <Words>481</Words>
  <Application>Microsoft Office PowerPoint</Application>
  <PresentationFormat>On-screen Show (4:3)</PresentationFormat>
  <Paragraphs>73</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Twilight</vt:lpstr>
      <vt:lpstr>Open Source Technologies and the ATkit</vt:lpstr>
      <vt:lpstr>Overview</vt:lpstr>
      <vt:lpstr>Open Source Software</vt:lpstr>
      <vt:lpstr>Licences</vt:lpstr>
      <vt:lpstr>Community</vt:lpstr>
      <vt:lpstr>Why Community</vt:lpstr>
      <vt:lpstr>Code</vt:lpstr>
      <vt:lpstr>Benefits</vt:lpstr>
      <vt:lpstr>Access Tools pendrive</vt:lpstr>
      <vt:lpstr>ATkit – the Framework</vt:lpstr>
      <vt:lpstr>Future Developments </vt:lpstr>
      <vt:lpstr>Thank you </vt:lpstr>
    </vt:vector>
  </TitlesOfParts>
  <Company>Southampton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Accessibility</dc:title>
  <dc:creator>Sebastian Skuse</dc:creator>
  <cp:lastModifiedBy>E.A. Draffan</cp:lastModifiedBy>
  <cp:revision>75</cp:revision>
  <dcterms:created xsi:type="dcterms:W3CDTF">2012-02-14T11:36:02Z</dcterms:created>
  <dcterms:modified xsi:type="dcterms:W3CDTF">2012-05-11T16:19:49Z</dcterms:modified>
</cp:coreProperties>
</file>